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37" autoAdjust="0"/>
    <p:restoredTop sz="94660"/>
  </p:normalViewPr>
  <p:slideViewPr>
    <p:cSldViewPr snapToGrid="0" snapToObjects="1">
      <p:cViewPr>
        <p:scale>
          <a:sx n="89" d="100"/>
          <a:sy n="89" d="100"/>
        </p:scale>
        <p:origin x="77" y="-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92640" y="914400"/>
            <a:ext cx="320040" cy="320040"/>
          </a:xfrm>
          <a:prstGeom prst="ellipse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515600" y="1645920"/>
            <a:ext cx="164592" cy="164592"/>
          </a:xfrm>
          <a:prstGeom prst="ellipse">
            <a:avLst/>
          </a:prstGeom>
          <a:solidFill>
            <a:srgbClr val="CA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052560" y="2103120"/>
            <a:ext cx="201168" cy="201168"/>
          </a:xfrm>
          <a:prstGeom prst="ellipse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972800" y="2743200"/>
            <a:ext cx="256032" cy="256032"/>
          </a:xfrm>
          <a:prstGeom prst="ellipse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875520" y="3657600"/>
            <a:ext cx="137160" cy="137160"/>
          </a:xfrm>
          <a:prstGeom prst="ellipse">
            <a:avLst/>
          </a:prstGeom>
          <a:solidFill>
            <a:srgbClr val="CA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7223760" y="3657600"/>
            <a:ext cx="5120640" cy="2286000"/>
          </a:xfrm>
          <a:prstGeom prst="arc">
            <a:avLst/>
          </a:prstGeom>
          <a:noFill/>
          <a:ln w="63500">
            <a:solidFill>
              <a:srgbClr val="0837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Arc 9"/>
          <p:cNvSpPr/>
          <p:nvPr/>
        </p:nvSpPr>
        <p:spPr>
          <a:xfrm>
            <a:off x="7635240" y="3840480"/>
            <a:ext cx="5120640" cy="2286000"/>
          </a:xfrm>
          <a:prstGeom prst="arc">
            <a:avLst/>
          </a:prstGeom>
          <a:noFill/>
          <a:ln w="63500">
            <a:solidFill>
              <a:srgbClr val="0077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Arc 10"/>
          <p:cNvSpPr/>
          <p:nvPr/>
        </p:nvSpPr>
        <p:spPr>
          <a:xfrm>
            <a:off x="8046720" y="4023360"/>
            <a:ext cx="5120640" cy="2286000"/>
          </a:xfrm>
          <a:prstGeom prst="arc">
            <a:avLst/>
          </a:prstGeom>
          <a:noFill/>
          <a:ln w="63500">
            <a:solidFill>
              <a:srgbClr val="48C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31520" y="914400"/>
            <a:ext cx="1508760" cy="384048"/>
          </a:xfrm>
          <a:prstGeom prst="round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5FAFC"/>
                </a:solidFill>
                <a:latin typeface="Aptos"/>
              </a:rPr>
              <a:t>ZEMĚPIS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1645920"/>
            <a:ext cx="8046720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4800" b="1">
                <a:solidFill>
                  <a:srgbClr val="F5FAFC"/>
                </a:solidFill>
                <a:latin typeface="Aptos"/>
              </a:rPr>
              <a:t>OCEÁNY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2880360"/>
            <a:ext cx="6949440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2300" b="0">
                <a:solidFill>
                  <a:srgbClr val="48CAE4"/>
                </a:solidFill>
                <a:latin typeface="Aptos"/>
              </a:rPr>
              <a:t>Modrá planeta a život pod hladinou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244860"/>
            <a:ext cx="585216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CAF0F8"/>
                </a:solidFill>
                <a:latin typeface="Aptos"/>
              </a:rPr>
              <a:t>Prezentace pro 7. třídu základní školy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806440"/>
            <a:ext cx="4572000" cy="2923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300" b="0" dirty="0" err="1">
                <a:solidFill>
                  <a:srgbClr val="CAF0F8"/>
                </a:solidFill>
                <a:latin typeface="Aptos"/>
              </a:rPr>
              <a:t>Jméno</a:t>
            </a:r>
            <a:r>
              <a:rPr sz="1300" b="0" dirty="0">
                <a:solidFill>
                  <a:srgbClr val="CAF0F8"/>
                </a:solidFill>
                <a:latin typeface="Aptos"/>
              </a:rPr>
              <a:t>: ___</a:t>
            </a:r>
            <a:r>
              <a:rPr lang="cs-CZ" sz="1300" b="0" dirty="0">
                <a:solidFill>
                  <a:srgbClr val="CAF0F8"/>
                </a:solidFill>
                <a:latin typeface="Aptos"/>
              </a:rPr>
              <a:t>Pavla </a:t>
            </a:r>
            <a:r>
              <a:rPr lang="cs-CZ" sz="1300" dirty="0">
                <a:solidFill>
                  <a:srgbClr val="CAF0F8"/>
                </a:solidFill>
                <a:latin typeface="Aptos"/>
              </a:rPr>
              <a:t>E</a:t>
            </a:r>
            <a:r>
              <a:rPr lang="cs-CZ" sz="1300" b="0" dirty="0">
                <a:solidFill>
                  <a:srgbClr val="CAF0F8"/>
                </a:solidFill>
                <a:latin typeface="Aptos"/>
              </a:rPr>
              <a:t>kslerová</a:t>
            </a:r>
            <a:r>
              <a:rPr sz="1300" b="0" dirty="0">
                <a:solidFill>
                  <a:srgbClr val="CAF0F8"/>
                </a:solidFill>
                <a:latin typeface="Aptos"/>
              </a:rPr>
              <a:t>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5989320"/>
            <a:ext cx="21031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FFB703"/>
                </a:solidFill>
                <a:latin typeface="Aptos"/>
              </a:rPr>
              <a:t>10 SLIDŮ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01 • ZÁKLADNÍ INFORMACE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Co jsou oceány?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02/10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600200"/>
            <a:ext cx="5760720" cy="1097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2500" b="1">
                <a:solidFill>
                  <a:srgbClr val="F5FAFC"/>
                </a:solidFill>
                <a:latin typeface="Aptos"/>
              </a:rPr>
              <a:t>Oceán je obrovská souvislá plocha slané vody.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34640"/>
            <a:ext cx="5760720" cy="246888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F5FAFC"/>
                </a:solidFill>
                <a:latin typeface="Aptos"/>
              </a:defRPr>
            </a:pPr>
            <a:r>
              <a:t>•  Odděluje a zároveň propojuje kontinenty.</a:t>
            </a:r>
          </a:p>
          <a:p>
            <a:pPr>
              <a:spcAft>
                <a:spcPts val="1200"/>
              </a:spcAft>
              <a:defRPr sz="1800">
                <a:solidFill>
                  <a:srgbClr val="F5FAFC"/>
                </a:solidFill>
                <a:latin typeface="Aptos"/>
              </a:defRPr>
            </a:pPr>
            <a:r>
              <a:t>•  Oceány jsou navzájem propojené – dohromady tvoří jeden světový oceán.</a:t>
            </a:r>
          </a:p>
          <a:p>
            <a:pPr>
              <a:spcAft>
                <a:spcPts val="1200"/>
              </a:spcAft>
              <a:defRPr sz="1800">
                <a:solidFill>
                  <a:srgbClr val="F5FAFC"/>
                </a:solidFill>
                <a:latin typeface="Aptos"/>
              </a:defRPr>
            </a:pPr>
            <a:r>
              <a:t>•  Moře jsou menší části oceánu, často částečně obklopené pevninou.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95160" y="1737360"/>
            <a:ext cx="4297680" cy="141732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995160" y="1847088"/>
            <a:ext cx="73152" cy="1197864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96328" y="1883664"/>
            <a:ext cx="3931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48CAE4"/>
                </a:solidFill>
                <a:latin typeface="Aptos"/>
              </a:rPr>
              <a:t>71 %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6328" y="2359152"/>
            <a:ext cx="3913632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900" b="0">
                <a:solidFill>
                  <a:srgbClr val="F5FAFC"/>
                </a:solidFill>
                <a:latin typeface="Aptos"/>
              </a:rPr>
              <a:t>Přibližně tolik povrchu Země pokrývá oceán.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95160" y="3429000"/>
            <a:ext cx="4297680" cy="141732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995160" y="3538728"/>
            <a:ext cx="73152" cy="119786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96328" y="3575304"/>
            <a:ext cx="393192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97 %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6328" y="4050791"/>
            <a:ext cx="3913632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900" b="0">
                <a:solidFill>
                  <a:srgbClr val="F5FAFC"/>
                </a:solidFill>
                <a:latin typeface="Aptos"/>
              </a:rPr>
              <a:t>Přibližně tolik vody na Zemi je v oceánech.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5166360"/>
            <a:ext cx="3840480" cy="594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500" b="1">
                <a:solidFill>
                  <a:srgbClr val="CAF0F8"/>
                </a:solidFill>
                <a:latin typeface="Aptos"/>
              </a:rPr>
              <a:t>Proto se Zemi říká MODRÁ PLANETA.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02 • ROZDĚLENÍ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Kolik je oceánů?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03/10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417320"/>
            <a:ext cx="10698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2200" b="1">
                <a:solidFill>
                  <a:srgbClr val="F5FAFC"/>
                </a:solidFill>
                <a:latin typeface="Aptos"/>
              </a:rPr>
              <a:t>Nejčastěji rozlišujeme 5 oceánů: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240280"/>
            <a:ext cx="3063240" cy="1325880"/>
          </a:xfrm>
          <a:prstGeom prst="roundRect">
            <a:avLst/>
          </a:prstGeom>
          <a:solidFill>
            <a:srgbClr val="083757"/>
          </a:solidFill>
          <a:ln w="25400">
            <a:solidFill>
              <a:srgbClr val="0077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96112" y="2404872"/>
            <a:ext cx="27432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00" b="1">
                <a:solidFill>
                  <a:srgbClr val="0077B6"/>
                </a:solidFill>
                <a:latin typeface="Aptos"/>
              </a:rPr>
              <a:t>Tichý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898648"/>
            <a:ext cx="2697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0">
                <a:solidFill>
                  <a:srgbClr val="F5FAFC"/>
                </a:solidFill>
                <a:latin typeface="Aptos"/>
              </a:rPr>
              <a:t>největší oceán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26280" y="2240280"/>
            <a:ext cx="3063240" cy="1325880"/>
          </a:xfrm>
          <a:prstGeom prst="roundRect">
            <a:avLst/>
          </a:prstGeom>
          <a:solidFill>
            <a:srgbClr val="083757"/>
          </a:solidFill>
          <a:ln w="25400">
            <a:solidFill>
              <a:srgbClr val="48C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90872" y="2404872"/>
            <a:ext cx="27432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00" b="1">
                <a:solidFill>
                  <a:srgbClr val="48CAE4"/>
                </a:solidFill>
                <a:latin typeface="Aptos"/>
              </a:rPr>
              <a:t>Atlantský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2898648"/>
            <a:ext cx="2697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0">
                <a:solidFill>
                  <a:srgbClr val="F5FAFC"/>
                </a:solidFill>
                <a:latin typeface="Aptos"/>
              </a:rPr>
              <a:t>mezi Amerikou a Evropou/Afrikou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21040" y="2240280"/>
            <a:ext cx="3063240" cy="1325880"/>
          </a:xfrm>
          <a:prstGeom prst="roundRect">
            <a:avLst/>
          </a:prstGeom>
          <a:solidFill>
            <a:srgbClr val="083757"/>
          </a:solidFill>
          <a:ln w="25400">
            <a:solidFill>
              <a:srgbClr val="FFB70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85632" y="2404872"/>
            <a:ext cx="27432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00" b="1">
                <a:solidFill>
                  <a:srgbClr val="FFB703"/>
                </a:solidFill>
                <a:latin typeface="Aptos"/>
              </a:rPr>
              <a:t>Indický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19" y="2898648"/>
            <a:ext cx="2697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0">
                <a:solidFill>
                  <a:srgbClr val="F5FAFC"/>
                </a:solidFill>
                <a:latin typeface="Aptos"/>
              </a:rPr>
              <a:t>mezi Afrikou, Asií a Austrálií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51760" y="4069080"/>
            <a:ext cx="3063240" cy="1325880"/>
          </a:xfrm>
          <a:prstGeom prst="roundRect">
            <a:avLst/>
          </a:prstGeom>
          <a:solidFill>
            <a:srgbClr val="083757"/>
          </a:solidFill>
          <a:ln w="25400">
            <a:solidFill>
              <a:srgbClr val="80ED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816352" y="4233672"/>
            <a:ext cx="27432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00" b="1">
                <a:solidFill>
                  <a:srgbClr val="80ED99"/>
                </a:solidFill>
                <a:latin typeface="Aptos"/>
              </a:rPr>
              <a:t>Jižní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4640" y="4727448"/>
            <a:ext cx="2697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0">
                <a:solidFill>
                  <a:srgbClr val="F5FAFC"/>
                </a:solidFill>
                <a:latin typeface="Aptos"/>
              </a:rPr>
              <a:t>obklopuje Antarktidu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46520" y="4069080"/>
            <a:ext cx="3063240" cy="1325880"/>
          </a:xfrm>
          <a:prstGeom prst="roundRect">
            <a:avLst/>
          </a:prstGeom>
          <a:solidFill>
            <a:srgbClr val="083757"/>
          </a:solidFill>
          <a:ln w="25400">
            <a:solidFill>
              <a:srgbClr val="FF6B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11112" y="4233672"/>
            <a:ext cx="274320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00" b="1">
                <a:solidFill>
                  <a:srgbClr val="FF6B6B"/>
                </a:solidFill>
                <a:latin typeface="Aptos"/>
              </a:rPr>
              <a:t>Severní ledový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4727448"/>
            <a:ext cx="2697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0">
                <a:solidFill>
                  <a:srgbClr val="F5FAFC"/>
                </a:solidFill>
                <a:latin typeface="Aptos"/>
              </a:rPr>
              <a:t>nejmenší a nejchladnější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06440"/>
            <a:ext cx="103327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500" b="1">
                <a:solidFill>
                  <a:srgbClr val="CAF0F8"/>
                </a:solidFill>
                <a:latin typeface="Aptos"/>
              </a:rPr>
              <a:t>Zajímavost: Tichý oceán je rozlohou větší než všechny kontinenty dohromady.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03 • KDE LEŽÍ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Oceány na mapě světa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04/10</a:t>
            </a:r>
          </a:p>
        </p:txBody>
      </p:sp>
      <p:sp>
        <p:nvSpPr>
          <p:cNvPr id="7" name="Oval 6"/>
          <p:cNvSpPr/>
          <p:nvPr/>
        </p:nvSpPr>
        <p:spPr>
          <a:xfrm>
            <a:off x="914400" y="2103120"/>
            <a:ext cx="2011680" cy="1097280"/>
          </a:xfrm>
          <a:prstGeom prst="ellipse">
            <a:avLst/>
          </a:prstGeom>
          <a:solidFill>
            <a:srgbClr val="2F6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926080" y="1920240"/>
            <a:ext cx="1371600" cy="914400"/>
          </a:xfrm>
          <a:prstGeom prst="ellipse">
            <a:avLst/>
          </a:prstGeom>
          <a:solidFill>
            <a:srgbClr val="2F6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846320" y="2011680"/>
            <a:ext cx="2011680" cy="1188720"/>
          </a:xfrm>
          <a:prstGeom prst="ellipse">
            <a:avLst/>
          </a:prstGeom>
          <a:solidFill>
            <a:srgbClr val="2F6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315200" y="2057400"/>
            <a:ext cx="2286000" cy="1051560"/>
          </a:xfrm>
          <a:prstGeom prst="ellipse">
            <a:avLst/>
          </a:prstGeom>
          <a:solidFill>
            <a:srgbClr val="2F6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601200" y="3017520"/>
            <a:ext cx="1097280" cy="685800"/>
          </a:xfrm>
          <a:prstGeom prst="ellipse">
            <a:avLst/>
          </a:prstGeom>
          <a:solidFill>
            <a:srgbClr val="2F6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657600" y="4114800"/>
            <a:ext cx="1188720" cy="548640"/>
          </a:xfrm>
          <a:prstGeom prst="ellipse">
            <a:avLst/>
          </a:prstGeom>
          <a:solidFill>
            <a:srgbClr val="2F6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94360" y="3657600"/>
            <a:ext cx="1920240" cy="384048"/>
          </a:xfrm>
          <a:prstGeom prst="round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5FAFC"/>
                </a:solidFill>
                <a:latin typeface="Aptos"/>
              </a:rPr>
              <a:t>TICHÝ OCEÁN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57600" y="1508760"/>
            <a:ext cx="2194560" cy="384048"/>
          </a:xfrm>
          <a:prstGeom prst="round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5FAFC"/>
                </a:solidFill>
                <a:latin typeface="Aptos"/>
              </a:rPr>
              <a:t>SEVERNÍ LEDOVÝ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54880" y="3429000"/>
            <a:ext cx="2194560" cy="384048"/>
          </a:xfrm>
          <a:prstGeom prst="round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5FAFC"/>
                </a:solidFill>
                <a:latin typeface="Aptos"/>
              </a:rPr>
              <a:t>ATLANTSKÝ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79" y="3657600"/>
            <a:ext cx="1920240" cy="384048"/>
          </a:xfrm>
          <a:prstGeom prst="round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5FAFC"/>
                </a:solidFill>
                <a:latin typeface="Aptos"/>
              </a:rPr>
              <a:t>INDICKÝ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0" y="5074920"/>
            <a:ext cx="1645920" cy="384048"/>
          </a:xfrm>
          <a:prstGeom prst="roundRect">
            <a:avLst/>
          </a:prstGeom>
          <a:solidFill>
            <a:srgbClr val="80ED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5FAFC"/>
                </a:solidFill>
                <a:latin typeface="Aptos"/>
              </a:rPr>
              <a:t>JIŽNÍ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760720"/>
            <a:ext cx="1060704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300" b="0">
                <a:solidFill>
                  <a:srgbClr val="CAF0F8"/>
                </a:solidFill>
                <a:latin typeface="Aptos"/>
              </a:rPr>
              <a:t>Schéma je zjednodušené – oceány na sebe navazují a nemají mezi sebou pevné stěny.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04 • PROČ JSOU DŮLEŽITÉ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Jak lidé oceány využívají?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05/10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3474720" cy="16002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709928"/>
            <a:ext cx="73152" cy="1380744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74650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48CAE4"/>
                </a:solidFill>
                <a:latin typeface="Aptos"/>
              </a:rPr>
              <a:t>DOPRAVA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221992"/>
            <a:ext cx="3090672" cy="8869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F5FAFC"/>
                </a:solidFill>
                <a:latin typeface="Aptos"/>
              </a:rPr>
              <a:t>Lodě převážejí zboží a suroviny mezi kontinenty.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600200"/>
            <a:ext cx="3474720" cy="16002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709928"/>
            <a:ext cx="73152" cy="138074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74650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POTRAVINY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221992"/>
            <a:ext cx="3090672" cy="8869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F5FAFC"/>
                </a:solidFill>
                <a:latin typeface="Aptos"/>
              </a:rPr>
              <a:t>Rybolov a chov ryb a mořských živočichů.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00200"/>
            <a:ext cx="3474720" cy="16002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1709928"/>
            <a:ext cx="73152" cy="1380744"/>
          </a:xfrm>
          <a:prstGeom prst="rect">
            <a:avLst/>
          </a:prstGeom>
          <a:solidFill>
            <a:srgbClr val="80ED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93608" y="174650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80ED99"/>
                </a:solidFill>
                <a:latin typeface="Aptos"/>
              </a:rPr>
              <a:t>ENERGIE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21992"/>
            <a:ext cx="3090672" cy="8869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F5FAFC"/>
                </a:solidFill>
                <a:latin typeface="Aptos"/>
              </a:rPr>
              <a:t>Vítr na moři a energie přílivu a vln.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520440"/>
            <a:ext cx="3474720" cy="16002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85800" y="3630168"/>
            <a:ext cx="73152" cy="1380744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366674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6B6B"/>
                </a:solidFill>
                <a:latin typeface="Aptos"/>
              </a:rPr>
              <a:t>ODPOČINEK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" y="4142232"/>
            <a:ext cx="3090672" cy="8869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F5FAFC"/>
                </a:solidFill>
                <a:latin typeface="Aptos"/>
              </a:rPr>
              <a:t>Pláže, potápění, plachtění a cestovní ruch.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3520440"/>
            <a:ext cx="3474720" cy="16002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389120" y="3630168"/>
            <a:ext cx="73152" cy="1380744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90288" y="366674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48CAE4"/>
                </a:solidFill>
                <a:latin typeface="Aptos"/>
              </a:rPr>
              <a:t>VĚDA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0288" y="4142232"/>
            <a:ext cx="3090672" cy="8869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F5FAFC"/>
                </a:solidFill>
                <a:latin typeface="Aptos"/>
              </a:rPr>
              <a:t>Výzkum klimatu, počasí a nových druhů.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92440" y="3520440"/>
            <a:ext cx="3474720" cy="16002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092440" y="3630168"/>
            <a:ext cx="73152" cy="138074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93608" y="366674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KLIMA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93608" y="4142232"/>
            <a:ext cx="3090672" cy="8869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0">
                <a:solidFill>
                  <a:srgbClr val="F5FAFC"/>
                </a:solidFill>
                <a:latin typeface="Aptos"/>
              </a:rPr>
              <a:t>Oceány ukládají teplo a ovlivňují počasí.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623560"/>
            <a:ext cx="10332720" cy="411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500" b="1">
                <a:solidFill>
                  <a:srgbClr val="CAF0F8"/>
                </a:solidFill>
                <a:latin typeface="Aptos"/>
              </a:rPr>
              <a:t>Oceány také poskytují prostředí pro život milionů organismů.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05 • OCEÁNY A PLANETA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Proč je potřebujeme?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06/10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429000" cy="292608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755648"/>
            <a:ext cx="73152" cy="2706624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792224"/>
            <a:ext cx="306324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48CAE4"/>
                </a:solidFill>
                <a:latin typeface="Aptos"/>
              </a:rPr>
              <a:t>REGULUJÍ KLIMA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267712"/>
            <a:ext cx="3044952" cy="22128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0">
                <a:solidFill>
                  <a:srgbClr val="F5FAFC"/>
                </a:solidFill>
                <a:latin typeface="Aptos"/>
              </a:rPr>
              <a:t>Pohlcují a rozvádějí teplo po planetě. Díky tomu ovlivňují teploty i srážky.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645920"/>
            <a:ext cx="3429000" cy="292608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755648"/>
            <a:ext cx="73152" cy="2706624"/>
          </a:xfrm>
          <a:prstGeom prst="rect">
            <a:avLst/>
          </a:prstGeom>
          <a:solidFill>
            <a:srgbClr val="80ED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792224"/>
            <a:ext cx="306324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80ED99"/>
                </a:solidFill>
                <a:latin typeface="Aptos"/>
              </a:rPr>
              <a:t>POMÁHAJÍ S KYSLÍKEM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267712"/>
            <a:ext cx="3044952" cy="22128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0">
                <a:solidFill>
                  <a:srgbClr val="F5FAFC"/>
                </a:solidFill>
                <a:latin typeface="Aptos"/>
              </a:rPr>
              <a:t>Mořský plankton, hlavně drobné řasy, vytváří velkou část kyslíku, který dýcháme.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645920"/>
            <a:ext cx="3429000" cy="292608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755648"/>
            <a:ext cx="73152" cy="270662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47888" y="1792224"/>
            <a:ext cx="306324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POHLCUJÍ CO₂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267712"/>
            <a:ext cx="3044952" cy="22128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Oceány přijímají část oxidu uhličitého z atmosféry. Tím zpomalují změnu klimatu, ale mění se jejich chemismus.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74920"/>
            <a:ext cx="1033272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00" b="1">
                <a:solidFill>
                  <a:srgbClr val="F5FAFC"/>
                </a:solidFill>
                <a:latin typeface="Aptos"/>
              </a:rPr>
              <a:t>Bez zdravých oceánů by se změnilo klima, potravní řetězce i život na souši.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06 • ŽIVOT V OCEÁNU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Kdo v oceánech žije?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07/10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1600200"/>
            <a:ext cx="438912" cy="438912"/>
          </a:xfrm>
          <a:prstGeom prst="ellipse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08760" y="1581912"/>
            <a:ext cx="2377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1">
                <a:solidFill>
                  <a:srgbClr val="48CAE4"/>
                </a:solidFill>
                <a:latin typeface="Aptos"/>
              </a:rPr>
              <a:t>RYBY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1581912"/>
            <a:ext cx="694944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tuňák, klaun očkatý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441448"/>
            <a:ext cx="438912" cy="438912"/>
          </a:xfrm>
          <a:prstGeom prst="ellipse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2423160"/>
            <a:ext cx="2377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1">
                <a:solidFill>
                  <a:srgbClr val="FFB703"/>
                </a:solidFill>
                <a:latin typeface="Aptos"/>
              </a:rPr>
              <a:t>SAVCI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2423160"/>
            <a:ext cx="694944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delfín, velryba, tuleň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3282696"/>
            <a:ext cx="438912" cy="438912"/>
          </a:xfrm>
          <a:prstGeom prst="ellipse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508760" y="3264408"/>
            <a:ext cx="2377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1">
                <a:solidFill>
                  <a:srgbClr val="FF6B6B"/>
                </a:solidFill>
                <a:latin typeface="Aptos"/>
              </a:rPr>
              <a:t>BEZOBRATLÍ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0480" y="3264408"/>
            <a:ext cx="694944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medúzy, chobotnice, krabi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123944"/>
            <a:ext cx="438912" cy="438912"/>
          </a:xfrm>
          <a:prstGeom prst="ellipse">
            <a:avLst/>
          </a:prstGeom>
          <a:solidFill>
            <a:srgbClr val="80ED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508760" y="4105656"/>
            <a:ext cx="2377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1">
                <a:solidFill>
                  <a:srgbClr val="80ED99"/>
                </a:solidFill>
                <a:latin typeface="Aptos"/>
              </a:rPr>
              <a:t>ROSTLINY A ŘASY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40480" y="4105656"/>
            <a:ext cx="694944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chaluhy, mořské trávy</a:t>
            </a:r>
          </a:p>
        </p:txBody>
      </p:sp>
      <p:sp>
        <p:nvSpPr>
          <p:cNvPr id="19" name="Oval 18"/>
          <p:cNvSpPr/>
          <p:nvPr/>
        </p:nvSpPr>
        <p:spPr>
          <a:xfrm>
            <a:off x="868680" y="4965192"/>
            <a:ext cx="438912" cy="438912"/>
          </a:xfrm>
          <a:prstGeom prst="ellipse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508760" y="4946904"/>
            <a:ext cx="2377440" cy="34747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600" b="1">
                <a:solidFill>
                  <a:srgbClr val="0077B6"/>
                </a:solidFill>
                <a:latin typeface="Aptos"/>
              </a:rPr>
              <a:t>PLANKTON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4946904"/>
            <a:ext cx="6949440" cy="438912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drobné organismy unášené vodou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21040" y="5440680"/>
            <a:ext cx="2971800" cy="5943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321040" y="5550408"/>
            <a:ext cx="73152" cy="37490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522208" y="5586984"/>
            <a:ext cx="260604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TIP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22208" y="6062472"/>
            <a:ext cx="2587752" cy="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200" b="0">
                <a:solidFill>
                  <a:srgbClr val="F5FAFC"/>
                </a:solidFill>
                <a:latin typeface="Aptos"/>
              </a:rPr>
              <a:t>Největší živočich: plejtvák obrovský.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07 • RŮZNÁ PROSTŘEDÍ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Život od hladiny až na dno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08/10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1508760"/>
            <a:ext cx="3840480" cy="86868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618488"/>
            <a:ext cx="34747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1">
                <a:solidFill>
                  <a:srgbClr val="F5FAFC"/>
                </a:solidFill>
                <a:latin typeface="Aptos"/>
              </a:rPr>
              <a:t>HLADINA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1600200"/>
            <a:ext cx="6126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světlo, plankton, delfíni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2560320"/>
            <a:ext cx="3840480" cy="868680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670048"/>
            <a:ext cx="34747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1">
                <a:solidFill>
                  <a:srgbClr val="F5FAFC"/>
                </a:solidFill>
                <a:latin typeface="Aptos"/>
              </a:rPr>
              <a:t>STŘEDNÍ VRSTVY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651760"/>
            <a:ext cx="6126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ryby, medúzy, želvy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3611879"/>
            <a:ext cx="3840480" cy="86868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3721607"/>
            <a:ext cx="34747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1">
                <a:solidFill>
                  <a:srgbClr val="F5FAFC"/>
                </a:solidFill>
                <a:latin typeface="Aptos"/>
              </a:rPr>
              <a:t>HLUBINY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703320"/>
            <a:ext cx="6126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málo světla, zvláštní ryby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" y="4663440"/>
            <a:ext cx="3840480" cy="868680"/>
          </a:xfrm>
          <a:prstGeom prst="rect">
            <a:avLst/>
          </a:prstGeom>
          <a:solidFill>
            <a:srgbClr val="5A4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773168"/>
            <a:ext cx="34747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1">
                <a:solidFill>
                  <a:srgbClr val="F5FAFC"/>
                </a:solidFill>
                <a:latin typeface="Aptos"/>
              </a:rPr>
              <a:t>OCEÁNSKÉ DNO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4920" y="4754879"/>
            <a:ext cx="6126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krabi, červi, koráli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5623560"/>
            <a:ext cx="292608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400" b="1">
                <a:solidFill>
                  <a:srgbClr val="CAF0F8"/>
                </a:solidFill>
                <a:latin typeface="Aptos"/>
              </a:rPr>
              <a:t>Čím hlouběji, tím méně světla.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08 • PROBLÉM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Jak člověk oceány znečišťuje?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09/10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474720" cy="15087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618488"/>
            <a:ext cx="73152" cy="1289304"/>
          </a:xfrm>
          <a:prstGeom prst="rect">
            <a:avLst/>
          </a:prstGeom>
          <a:solidFill>
            <a:srgbClr val="FF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655063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6B6B"/>
                </a:solidFill>
                <a:latin typeface="Aptos"/>
              </a:rPr>
              <a:t>PLASTY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130552"/>
            <a:ext cx="3090672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0">
                <a:solidFill>
                  <a:srgbClr val="F5FAFC"/>
                </a:solidFill>
                <a:latin typeface="Aptos"/>
              </a:rPr>
              <a:t>Lahve, sáčky a mikroplasty mohou zvířata spolknout nebo se do nich zamotat.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08760"/>
            <a:ext cx="3474720" cy="15087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618488"/>
            <a:ext cx="73152" cy="128930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90288" y="1655063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CHEMIKÁLIE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0288" y="2130552"/>
            <a:ext cx="3090672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0">
                <a:solidFill>
                  <a:srgbClr val="F5FAFC"/>
                </a:solidFill>
                <a:latin typeface="Aptos"/>
              </a:rPr>
              <a:t>Hnojiva, pesticidy a odpadní vody zhoršují kvalitu vody.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508760"/>
            <a:ext cx="3474720" cy="15087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1618488"/>
            <a:ext cx="73152" cy="1289304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93608" y="1655063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48CAE4"/>
                </a:solidFill>
                <a:latin typeface="Aptos"/>
              </a:rPr>
              <a:t>ROPNÉ HAVÁRIE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130552"/>
            <a:ext cx="3090672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0">
                <a:solidFill>
                  <a:srgbClr val="F5FAFC"/>
                </a:solidFill>
                <a:latin typeface="Aptos"/>
              </a:rPr>
              <a:t>Ropa pokrývá hladinu a škodí ptákům i mořským živočichům.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337560"/>
            <a:ext cx="3474720" cy="15087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85800" y="3447288"/>
            <a:ext cx="73152" cy="1289304"/>
          </a:xfrm>
          <a:prstGeom prst="rect">
            <a:avLst/>
          </a:prstGeom>
          <a:solidFill>
            <a:srgbClr val="80ED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348386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80ED99"/>
                </a:solidFill>
                <a:latin typeface="Aptos"/>
              </a:rPr>
              <a:t>RYBOLOV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" y="3959352"/>
            <a:ext cx="3090672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0">
                <a:solidFill>
                  <a:srgbClr val="F5FAFC"/>
                </a:solidFill>
                <a:latin typeface="Aptos"/>
              </a:rPr>
              <a:t>Nadměrný rybolov ubírá některé druhy rychleji, než se stíhají obnovovat.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3337560"/>
            <a:ext cx="3474720" cy="15087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389120" y="3447288"/>
            <a:ext cx="73152" cy="1289304"/>
          </a:xfrm>
          <a:prstGeom prst="rect">
            <a:avLst/>
          </a:prstGeom>
          <a:solidFill>
            <a:srgbClr val="48CA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90288" y="348386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48CAE4"/>
                </a:solidFill>
                <a:latin typeface="Aptos"/>
              </a:rPr>
              <a:t>HLUK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0288" y="3959352"/>
            <a:ext cx="3090672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0">
                <a:solidFill>
                  <a:srgbClr val="F5FAFC"/>
                </a:solidFill>
                <a:latin typeface="Aptos"/>
              </a:rPr>
              <a:t>Lodě a podmořský hluk ruší komunikaci a orientaci zvířat.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92440" y="3337560"/>
            <a:ext cx="3474720" cy="150876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092440" y="3447288"/>
            <a:ext cx="73152" cy="1289304"/>
          </a:xfrm>
          <a:prstGeom prst="rect">
            <a:avLst/>
          </a:prstGeom>
          <a:solidFill>
            <a:srgbClr val="FFB7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93608" y="3483864"/>
            <a:ext cx="3108960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FFB703"/>
                </a:solidFill>
                <a:latin typeface="Aptos"/>
              </a:rPr>
              <a:t>OTEPLENÍ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93608" y="3959352"/>
            <a:ext cx="3090672" cy="795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500" b="0">
                <a:solidFill>
                  <a:srgbClr val="F5FAFC"/>
                </a:solidFill>
                <a:latin typeface="Aptos"/>
              </a:rPr>
              <a:t>Teplejší a kyselejší voda ohrožuje korály a další organismy.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5303520"/>
            <a:ext cx="10332720" cy="594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600" b="1">
                <a:solidFill>
                  <a:srgbClr val="CAF0F8"/>
                </a:solidFill>
                <a:latin typeface="Aptos"/>
              </a:rPr>
              <a:t>Znečištění se často dostává do moře z pevniny – řekami, kanalizací i větrem.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83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987552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1">
                <a:solidFill>
                  <a:srgbClr val="48CAE4"/>
                </a:solidFill>
                <a:latin typeface="Aptos"/>
              </a:rPr>
              <a:t>09 • CO MŮŽEME DĚLAT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69848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>
                <a:solidFill>
                  <a:srgbClr val="F5FAFC"/>
                </a:solidFill>
                <a:latin typeface="Aptos"/>
              </a:rPr>
              <a:t>Jak oceány chránit?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365760"/>
            <a:ext cx="5486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100" b="1">
                <a:solidFill>
                  <a:srgbClr val="48CAE4"/>
                </a:solidFill>
                <a:latin typeface="Aptos"/>
              </a:rPr>
              <a:t>10/10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5486400" cy="3246120"/>
          </a:xfrm>
          <a:prstGeom prst="rect">
            <a:avLst/>
          </a:prstGeom>
          <a:noFill/>
        </p:spPr>
        <p:txBody>
          <a:bodyPr wrap="square" lIns="27432" tIns="18288" rIns="27432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F5FAFC"/>
                </a:solidFill>
                <a:latin typeface="Aptos"/>
              </a:defRPr>
            </a:pPr>
            <a:r>
              <a:t>•  Omezit jednorázové plasty a třídit odpad.</a:t>
            </a:r>
          </a:p>
          <a:p>
            <a:pPr>
              <a:spcAft>
                <a:spcPts val="1000"/>
              </a:spcAft>
              <a:defRPr sz="1700">
                <a:solidFill>
                  <a:srgbClr val="F5FAFC"/>
                </a:solidFill>
                <a:latin typeface="Aptos"/>
              </a:defRPr>
            </a:pPr>
            <a:r>
              <a:t>•  Nenechávat odpadky v přírodě ani u řek.</a:t>
            </a:r>
          </a:p>
          <a:p>
            <a:pPr>
              <a:spcAft>
                <a:spcPts val="1000"/>
              </a:spcAft>
              <a:defRPr sz="1700">
                <a:solidFill>
                  <a:srgbClr val="F5FAFC"/>
                </a:solidFill>
                <a:latin typeface="Aptos"/>
              </a:defRPr>
            </a:pPr>
            <a:r>
              <a:t>•  Šetřit vodou a používat méně škodlivé chemie.</a:t>
            </a:r>
          </a:p>
          <a:p>
            <a:pPr>
              <a:spcAft>
                <a:spcPts val="1000"/>
              </a:spcAft>
              <a:defRPr sz="1700">
                <a:solidFill>
                  <a:srgbClr val="F5FAFC"/>
                </a:solidFill>
                <a:latin typeface="Aptos"/>
              </a:defRPr>
            </a:pPr>
            <a:r>
              <a:t>•  Vybírat udržitelně lovené ryby.</a:t>
            </a:r>
          </a:p>
          <a:p>
            <a:pPr>
              <a:spcAft>
                <a:spcPts val="1000"/>
              </a:spcAft>
              <a:defRPr sz="1700">
                <a:solidFill>
                  <a:srgbClr val="F5FAFC"/>
                </a:solidFill>
                <a:latin typeface="Aptos"/>
              </a:defRPr>
            </a:pPr>
            <a:r>
              <a:t>•  Podporovat chráněná mořská území.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1554480"/>
            <a:ext cx="4663440" cy="1371600"/>
          </a:xfrm>
          <a:prstGeom prst="roundRect">
            <a:avLst/>
          </a:prstGeom>
          <a:solidFill>
            <a:srgbClr val="083757"/>
          </a:solidFill>
          <a:ln w="12700">
            <a:solidFill>
              <a:srgbClr val="1964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83680" y="1664207"/>
            <a:ext cx="73152" cy="1152144"/>
          </a:xfrm>
          <a:prstGeom prst="rect">
            <a:avLst/>
          </a:prstGeom>
          <a:solidFill>
            <a:srgbClr val="80ED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84848" y="1700784"/>
            <a:ext cx="4297679" cy="3840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800" b="1">
                <a:solidFill>
                  <a:srgbClr val="80ED99"/>
                </a:solidFill>
                <a:latin typeface="Aptos"/>
              </a:rPr>
              <a:t>ZAPAMATUJ 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848" y="2176272"/>
            <a:ext cx="4279392" cy="6583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700" b="0">
                <a:solidFill>
                  <a:srgbClr val="F5FAFC"/>
                </a:solidFill>
                <a:latin typeface="Aptos"/>
              </a:rPr>
              <a:t>Oceány nejsou nekonečná skládka. Zdravé moře potřebujeme všichni.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246120"/>
            <a:ext cx="448056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300" b="1">
                <a:solidFill>
                  <a:srgbClr val="48CAE4"/>
                </a:solidFill>
                <a:latin typeface="Aptos"/>
              </a:rPr>
              <a:t>ZDROJE A DALŠÍ INFORMACE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3611880"/>
            <a:ext cx="4800600" cy="1508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CAF0F8"/>
                </a:solidFill>
                <a:latin typeface="Aptos"/>
              </a:rPr>
              <a:t>NOAA – Jaké jsou oceány? oceanservice.noaa.gov/facts/howmanyoceans.html
NOAA – Oceán a klima: noaa.gov/jetstream/ocean
NASA – Voda a oceány: science.nasa.gov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5532120"/>
            <a:ext cx="1051560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B703"/>
                </a:solidFill>
                <a:latin typeface="Aptos"/>
              </a:rPr>
              <a:t>DĚKUJI ZA POZORNOST!  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6528816"/>
            <a:ext cx="4572000" cy="18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900" b="1">
                <a:solidFill>
                  <a:srgbClr val="CAF0F8"/>
                </a:solidFill>
                <a:latin typeface="Aptos"/>
              </a:rPr>
              <a:t>OCEÁNY • ZEMĚPIS • 7. TŘÍDA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698</Words>
  <Application>Microsoft Office PowerPoint</Application>
  <PresentationFormat>Širokoúhlá obrazovka</PresentationFormat>
  <Paragraphs>133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zszdarna</dc:creator>
  <cp:keywords/>
  <dc:description>generated using python-pptx</dc:description>
  <cp:lastModifiedBy>Pavla Ekslerová</cp:lastModifiedBy>
  <cp:revision>2</cp:revision>
  <dcterms:created xsi:type="dcterms:W3CDTF">2013-01-27T09:14:16Z</dcterms:created>
  <dcterms:modified xsi:type="dcterms:W3CDTF">2026-11-03T07:02:44Z</dcterms:modified>
  <cp:category/>
</cp:coreProperties>
</file>